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2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80" r:id="rId24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45" Type="http://schemas.openxmlformats.org/officeDocument/2006/relationships/slide" Target="slides/slide12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5" name="Shape 10745"/>
        <p:cNvGrpSpPr/>
        <p:nvPr/>
      </p:nvGrpSpPr>
      <p:grpSpPr>
        <a:xfrm>
          <a:off x="0" y="0"/>
          <a:ext cx="0" cy="0"/>
          <a:chOff x="0" y="0"/>
          <a:chExt cx="0" cy="0"/>
        </a:xfrm>
      </p:grpSpPr>
      <p:sp>
        <p:nvSpPr>
          <p:cNvPr id="10746" name="Google Shape;10746;p1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47" name="Google Shape;10747;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 There are some investments that map to Knowledge Management or Correspondence that could be included in this segment.</a:t>
            </a:r>
            <a:endParaRPr/>
          </a:p>
          <a:p>
            <a:pPr indent="0" lvl="0" marL="0" rtl="0" algn="l">
              <a:spcBef>
                <a:spcPts val="0"/>
              </a:spcBef>
              <a:spcAft>
                <a:spcPts val="0"/>
              </a:spcAft>
              <a:buNone/>
            </a:pPr>
            <a:r>
              <a:rPr lang="en-US">
                <a:latin typeface="Arial"/>
                <a:ea typeface="Arial"/>
                <a:cs typeface="Arial"/>
                <a:sym typeface="Arial"/>
              </a:rPr>
              <a:t>* We have no IT systems that meets the </a:t>
            </a:r>
            <a:r>
              <a:rPr lang="en-US">
                <a:latin typeface="TimesNewRoman"/>
                <a:ea typeface="TimesNewRoman"/>
                <a:cs typeface="TimesNewRoman"/>
                <a:sym typeface="TimesNewRoman"/>
              </a:rPr>
              <a:t>DoD 5015.2-STD certified Records Management Application (RMA) requirements or equivalent but we are still doing RM by using manual processes.</a:t>
            </a:r>
            <a:endParaRPr/>
          </a:p>
          <a:p>
            <a:pPr indent="0" lvl="0" marL="0" rtl="0" algn="l">
              <a:spcBef>
                <a:spcPts val="0"/>
              </a:spcBef>
              <a:spcAft>
                <a:spcPts val="0"/>
              </a:spcAft>
              <a:buNone/>
            </a:pPr>
            <a:r>
              <a:rPr lang="en-US">
                <a:latin typeface="TimesNewRoman"/>
                <a:ea typeface="TimesNewRoman"/>
                <a:cs typeface="TimesNewRoman"/>
                <a:sym typeface="TimesNewRoman"/>
              </a:rPr>
              <a:t>* We want to turn this 0 to a 1 a hybrid solution with that addresses all requirements using latest technologies available.</a:t>
            </a:r>
            <a:endParaRPr/>
          </a:p>
          <a:p>
            <a:pPr indent="0" lvl="0" marL="0" rtl="0" algn="l">
              <a:spcBef>
                <a:spcPts val="0"/>
              </a:spcBef>
              <a:spcAft>
                <a:spcPts val="0"/>
              </a:spcAft>
              <a:buNone/>
            </a:pPr>
            <a:r>
              <a:t/>
            </a:r>
            <a:endParaRPr>
              <a:latin typeface="TimesNewRoman"/>
              <a:ea typeface="TimesNewRoman"/>
              <a:cs typeface="TimesNewRoman"/>
              <a:sym typeface="TimesNewRoman"/>
            </a:endParaRPr>
          </a:p>
          <a:p>
            <a:pPr indent="0" lvl="0" marL="0" rtl="0" algn="l">
              <a:spcBef>
                <a:spcPts val="0"/>
              </a:spcBef>
              <a:spcAft>
                <a:spcPts val="0"/>
              </a:spcAft>
              <a:buNone/>
            </a:pPr>
            <a:r>
              <a:rPr lang="en-US">
                <a:latin typeface="TimesNewRoman"/>
                <a:ea typeface="TimesNewRoman"/>
                <a:cs typeface="TimesNewRoman"/>
                <a:sym typeface="TimesNewRoman"/>
              </a:rPr>
              <a:t>** </a:t>
            </a:r>
            <a:r>
              <a:rPr lang="en-US">
                <a:latin typeface="Arial"/>
                <a:ea typeface="Arial"/>
                <a:cs typeface="Arial"/>
                <a:sym typeface="Arial"/>
              </a:rPr>
              <a:t>NARA approved: NARA has endorsed DOD 5015.2-STD to set the requirements for an </a:t>
            </a:r>
            <a:r>
              <a:rPr lang="en-US">
                <a:solidFill>
                  <a:srgbClr val="262673"/>
                </a:solidFill>
                <a:latin typeface="Century Gothic"/>
                <a:ea typeface="Century Gothic"/>
                <a:cs typeface="Century Gothic"/>
                <a:sym typeface="Century Gothic"/>
              </a:rPr>
              <a:t>Electronic Record Keeping System </a:t>
            </a:r>
            <a:endParaRPr/>
          </a:p>
          <a:p>
            <a:pPr indent="0" lvl="0" marL="0" rtl="0" algn="l">
              <a:spcBef>
                <a:spcPts val="0"/>
              </a:spcBef>
              <a:spcAft>
                <a:spcPts val="0"/>
              </a:spcAft>
              <a:buNone/>
            </a:pPr>
            <a:r>
              <a:rPr lang="en-US">
                <a:solidFill>
                  <a:srgbClr val="262673"/>
                </a:solidFill>
                <a:latin typeface="Century Gothic"/>
                <a:ea typeface="Century Gothic"/>
                <a:cs typeface="Century Gothic"/>
                <a:sym typeface="Century Gothic"/>
              </a:rPr>
              <a:t>*** Working with HR (see assessment) initially for SES next step for all employees</a:t>
            </a:r>
            <a:endParaRPr>
              <a:latin typeface="TimesNewRoman"/>
              <a:ea typeface="TimesNewRoman"/>
              <a:cs typeface="TimesNewRoman"/>
              <a:sym typeface="TimesNew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notesSlide" Target="../notesSlides/notesSlide125.xml"/></Relationships>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8" name="Shape 10748"/>
        <p:cNvGrpSpPr/>
        <p:nvPr/>
      </p:nvGrpSpPr>
      <p:grpSpPr>
        <a:xfrm>
          <a:off x="0" y="0"/>
          <a:ext cx="0" cy="0"/>
          <a:chOff x="0" y="0"/>
          <a:chExt cx="0" cy="0"/>
        </a:xfrm>
      </p:grpSpPr>
      <p:sp>
        <p:nvSpPr>
          <p:cNvPr id="10749" name="Google Shape;10749;p1555"/>
          <p:cNvSpPr/>
          <p:nvPr/>
        </p:nvSpPr>
        <p:spPr>
          <a:xfrm>
            <a:off x="0" y="1282700"/>
            <a:ext cx="9144000" cy="55578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10750" name="Google Shape;10750;p155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RM Segment  - Current State</a:t>
            </a:r>
            <a:endParaRPr/>
          </a:p>
        </p:txBody>
      </p:sp>
      <p:sp>
        <p:nvSpPr>
          <p:cNvPr id="10751" name="Google Shape;10751;p1555"/>
          <p:cNvSpPr txBox="1"/>
          <p:nvPr>
            <p:ph idx="1" type="body"/>
          </p:nvPr>
        </p:nvSpPr>
        <p:spPr>
          <a:xfrm>
            <a:off x="2909888" y="1300163"/>
            <a:ext cx="5448300" cy="3937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262673"/>
              </a:buClr>
              <a:buSzPts val="1400"/>
              <a:buFont typeface="Century Gothic"/>
              <a:buNone/>
            </a:pPr>
            <a:r>
              <a:rPr lang="en-US" sz="1400">
                <a:latin typeface="Century Gothic"/>
                <a:ea typeface="Century Gothic"/>
                <a:cs typeface="Century Gothic"/>
                <a:sym typeface="Century Gothic"/>
              </a:rPr>
              <a:t>RM strategic Drivers/Policies/Requirements</a:t>
            </a:r>
            <a:endParaRPr/>
          </a:p>
        </p:txBody>
      </p:sp>
      <p:sp>
        <p:nvSpPr>
          <p:cNvPr id="10752" name="Google Shape;10752;p1555"/>
          <p:cNvSpPr/>
          <p:nvPr/>
        </p:nvSpPr>
        <p:spPr>
          <a:xfrm>
            <a:off x="733425" y="1287673"/>
            <a:ext cx="1841500" cy="419100"/>
          </a:xfrm>
          <a:prstGeom prst="flowChartAlternateProcess">
            <a:avLst/>
          </a:prstGeom>
          <a:solidFill>
            <a:srgbClr val="FF0101"/>
          </a:solidFill>
          <a:ln>
            <a:noFill/>
          </a:ln>
          <a:effectLst>
            <a:outerShdw blurRad="57785" algn="ctr" dir="3180000" dist="33020">
              <a:srgbClr val="000000">
                <a:alpha val="29803"/>
              </a:srgbClr>
            </a:outerShdw>
          </a:effectLst>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300"/>
              <a:buFont typeface="Arial"/>
              <a:buNone/>
            </a:pPr>
            <a:r>
              <a:rPr b="1" i="0" lang="en-US" sz="1300" u="none" cap="none" strike="noStrike">
                <a:solidFill>
                  <a:srgbClr val="FFFFFF"/>
                </a:solidFill>
                <a:latin typeface="Arial"/>
                <a:ea typeface="Arial"/>
                <a:cs typeface="Arial"/>
                <a:sym typeface="Arial"/>
              </a:rPr>
              <a:t>Strategy</a:t>
            </a:r>
            <a:endParaRPr b="0" i="0" sz="1800" u="none" cap="none" strike="noStrike">
              <a:solidFill>
                <a:srgbClr val="000000"/>
              </a:solidFill>
              <a:latin typeface="Arial"/>
              <a:ea typeface="Arial"/>
              <a:cs typeface="Arial"/>
              <a:sym typeface="Arial"/>
            </a:endParaRPr>
          </a:p>
        </p:txBody>
      </p:sp>
      <p:sp>
        <p:nvSpPr>
          <p:cNvPr id="10753" name="Google Shape;10753;p1555"/>
          <p:cNvSpPr/>
          <p:nvPr/>
        </p:nvSpPr>
        <p:spPr>
          <a:xfrm>
            <a:off x="733425" y="1819539"/>
            <a:ext cx="1841500" cy="419100"/>
          </a:xfrm>
          <a:prstGeom prst="flowChartAlternateProcess">
            <a:avLst/>
          </a:prstGeom>
          <a:solidFill>
            <a:srgbClr val="009900"/>
          </a:solidFill>
          <a:ln>
            <a:noFill/>
          </a:ln>
          <a:effectLst>
            <a:outerShdw blurRad="57785" algn="ctr" dir="3180000" dist="33020">
              <a:srgbClr val="000000">
                <a:alpha val="29803"/>
              </a:srgbClr>
            </a:outerShdw>
          </a:effectLst>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300"/>
              <a:buFont typeface="Arial"/>
              <a:buNone/>
            </a:pPr>
            <a:r>
              <a:rPr b="1" i="0" lang="en-US" sz="1300" u="none" cap="none" strike="noStrike">
                <a:solidFill>
                  <a:srgbClr val="FFFFFF"/>
                </a:solidFill>
                <a:latin typeface="Arial"/>
                <a:ea typeface="Arial"/>
                <a:cs typeface="Arial"/>
                <a:sym typeface="Arial"/>
              </a:rPr>
              <a:t>Business</a:t>
            </a:r>
            <a:endParaRPr b="0" i="0" sz="1800" u="none" cap="none" strike="noStrike">
              <a:solidFill>
                <a:srgbClr val="000000"/>
              </a:solidFill>
              <a:latin typeface="Arial"/>
              <a:ea typeface="Arial"/>
              <a:cs typeface="Arial"/>
              <a:sym typeface="Arial"/>
            </a:endParaRPr>
          </a:p>
        </p:txBody>
      </p:sp>
      <p:sp>
        <p:nvSpPr>
          <p:cNvPr id="10754" name="Google Shape;10754;p1555"/>
          <p:cNvSpPr/>
          <p:nvPr/>
        </p:nvSpPr>
        <p:spPr>
          <a:xfrm>
            <a:off x="733425" y="2332355"/>
            <a:ext cx="1841500" cy="419100"/>
          </a:xfrm>
          <a:prstGeom prst="flowChartAlternateProcess">
            <a:avLst/>
          </a:prstGeom>
          <a:solidFill>
            <a:srgbClr val="FF6600"/>
          </a:solidFill>
          <a:ln>
            <a:noFill/>
          </a:ln>
          <a:effectLst>
            <a:outerShdw blurRad="57785" algn="ctr" dir="3180000" dist="33020">
              <a:srgbClr val="000000">
                <a:alpha val="29803"/>
              </a:srgbClr>
            </a:outerShdw>
          </a:effectLst>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300"/>
              <a:buFont typeface="Arial"/>
              <a:buNone/>
            </a:pPr>
            <a:r>
              <a:rPr b="1" i="0" lang="en-US" sz="1300" u="none" cap="none" strike="noStrike">
                <a:solidFill>
                  <a:srgbClr val="FFFFFF"/>
                </a:solidFill>
                <a:latin typeface="Arial"/>
                <a:ea typeface="Arial"/>
                <a:cs typeface="Arial"/>
                <a:sym typeface="Arial"/>
              </a:rPr>
              <a:t>Investment</a:t>
            </a:r>
            <a:endParaRPr b="0" i="0" sz="1800" u="none" cap="none" strike="noStrike">
              <a:solidFill>
                <a:srgbClr val="000000"/>
              </a:solidFill>
              <a:latin typeface="Arial"/>
              <a:ea typeface="Arial"/>
              <a:cs typeface="Arial"/>
              <a:sym typeface="Arial"/>
            </a:endParaRPr>
          </a:p>
        </p:txBody>
      </p:sp>
      <p:sp>
        <p:nvSpPr>
          <p:cNvPr id="10755" name="Google Shape;10755;p1555"/>
          <p:cNvSpPr/>
          <p:nvPr/>
        </p:nvSpPr>
        <p:spPr>
          <a:xfrm>
            <a:off x="733425" y="2864221"/>
            <a:ext cx="1841500" cy="419100"/>
          </a:xfrm>
          <a:prstGeom prst="flowChartAlternateProcess">
            <a:avLst/>
          </a:prstGeom>
          <a:solidFill>
            <a:srgbClr val="990000"/>
          </a:solidFill>
          <a:ln>
            <a:noFill/>
          </a:ln>
          <a:effectLst>
            <a:outerShdw blurRad="57785" algn="ctr" dir="3180000" dist="33020">
              <a:srgbClr val="000000">
                <a:alpha val="29803"/>
              </a:srgbClr>
            </a:outerShdw>
          </a:effectLst>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300"/>
              <a:buFont typeface="Arial"/>
              <a:buNone/>
            </a:pPr>
            <a:r>
              <a:rPr b="1" i="0" lang="en-US" sz="1300" u="none" cap="none" strike="noStrike">
                <a:solidFill>
                  <a:srgbClr val="FFFFFF"/>
                </a:solidFill>
                <a:latin typeface="Arial"/>
                <a:ea typeface="Arial"/>
                <a:cs typeface="Arial"/>
                <a:sym typeface="Arial"/>
              </a:rPr>
              <a:t>Data/Databases</a:t>
            </a:r>
            <a:endParaRPr b="0" i="0" sz="1800" u="none" cap="none" strike="noStrike">
              <a:solidFill>
                <a:srgbClr val="000000"/>
              </a:solidFill>
              <a:latin typeface="Arial"/>
              <a:ea typeface="Arial"/>
              <a:cs typeface="Arial"/>
              <a:sym typeface="Arial"/>
            </a:endParaRPr>
          </a:p>
        </p:txBody>
      </p:sp>
      <p:sp>
        <p:nvSpPr>
          <p:cNvPr id="10756" name="Google Shape;10756;p1555"/>
          <p:cNvSpPr/>
          <p:nvPr/>
        </p:nvSpPr>
        <p:spPr>
          <a:xfrm>
            <a:off x="733425" y="3491337"/>
            <a:ext cx="1841500" cy="417513"/>
          </a:xfrm>
          <a:prstGeom prst="flowChartAlternateProcess">
            <a:avLst/>
          </a:prstGeom>
          <a:solidFill>
            <a:srgbClr val="2852D8"/>
          </a:solidFill>
          <a:ln>
            <a:noFill/>
          </a:ln>
          <a:effectLst>
            <a:outerShdw blurRad="57785" algn="ctr" dir="3180000" dist="33020">
              <a:srgbClr val="000000">
                <a:alpha val="29803"/>
              </a:srgbClr>
            </a:outerShdw>
          </a:effectLst>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300"/>
              <a:buFont typeface="Arial"/>
              <a:buNone/>
            </a:pPr>
            <a:r>
              <a:rPr b="1" i="0" lang="en-US" sz="1300" u="none" cap="none" strike="noStrike">
                <a:solidFill>
                  <a:srgbClr val="FFFFFF"/>
                </a:solidFill>
                <a:latin typeface="Arial"/>
                <a:ea typeface="Arial"/>
                <a:cs typeface="Arial"/>
                <a:sym typeface="Arial"/>
              </a:rPr>
              <a:t>Systems &amp; Services</a:t>
            </a:r>
            <a:endParaRPr b="0" i="0" sz="1800" u="none" cap="none" strike="noStrike">
              <a:solidFill>
                <a:srgbClr val="000000"/>
              </a:solidFill>
              <a:latin typeface="Arial"/>
              <a:ea typeface="Arial"/>
              <a:cs typeface="Arial"/>
              <a:sym typeface="Arial"/>
            </a:endParaRPr>
          </a:p>
        </p:txBody>
      </p:sp>
      <p:sp>
        <p:nvSpPr>
          <p:cNvPr id="10757" name="Google Shape;10757;p1555"/>
          <p:cNvSpPr/>
          <p:nvPr/>
        </p:nvSpPr>
        <p:spPr>
          <a:xfrm>
            <a:off x="733425" y="4078766"/>
            <a:ext cx="1841500" cy="419100"/>
          </a:xfrm>
          <a:prstGeom prst="flowChartAlternateProcess">
            <a:avLst/>
          </a:prstGeom>
          <a:solidFill>
            <a:srgbClr val="990099"/>
          </a:solidFill>
          <a:ln>
            <a:noFill/>
          </a:ln>
          <a:effectLst>
            <a:outerShdw blurRad="57785" algn="ctr" dir="3180000" dist="33020">
              <a:srgbClr val="000000">
                <a:alpha val="29803"/>
              </a:srgbClr>
            </a:outerShdw>
          </a:effectLst>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300"/>
              <a:buFont typeface="Arial"/>
              <a:buNone/>
            </a:pPr>
            <a:r>
              <a:rPr b="1" i="0" lang="en-US" sz="1300" u="none" cap="none" strike="noStrike">
                <a:solidFill>
                  <a:srgbClr val="FFFFFF"/>
                </a:solidFill>
                <a:latin typeface="Arial"/>
                <a:ea typeface="Arial"/>
                <a:cs typeface="Arial"/>
                <a:sym typeface="Arial"/>
              </a:rPr>
              <a:t>Technology</a:t>
            </a:r>
            <a:endParaRPr b="0" i="0" sz="1800" u="none" cap="none" strike="noStrike">
              <a:solidFill>
                <a:srgbClr val="000000"/>
              </a:solidFill>
              <a:latin typeface="Arial"/>
              <a:ea typeface="Arial"/>
              <a:cs typeface="Arial"/>
              <a:sym typeface="Arial"/>
            </a:endParaRPr>
          </a:p>
        </p:txBody>
      </p:sp>
      <p:sp>
        <p:nvSpPr>
          <p:cNvPr id="10758" name="Google Shape;10758;p1555"/>
          <p:cNvSpPr/>
          <p:nvPr/>
        </p:nvSpPr>
        <p:spPr>
          <a:xfrm>
            <a:off x="733425" y="4610632"/>
            <a:ext cx="1841500" cy="419100"/>
          </a:xfrm>
          <a:prstGeom prst="flowChartAlternateProcess">
            <a:avLst/>
          </a:prstGeom>
          <a:solidFill>
            <a:srgbClr val="003366"/>
          </a:solidFill>
          <a:ln>
            <a:noFill/>
          </a:ln>
          <a:effectLst>
            <a:outerShdw blurRad="57785" algn="ctr" dir="3180000" dist="33020">
              <a:srgbClr val="000000">
                <a:alpha val="29803"/>
              </a:srgbClr>
            </a:outerShdw>
          </a:effectLst>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300"/>
              <a:buFont typeface="Arial"/>
              <a:buNone/>
            </a:pPr>
            <a:r>
              <a:rPr b="1" i="0" lang="en-US" sz="1300" u="none" cap="none" strike="noStrike">
                <a:solidFill>
                  <a:srgbClr val="FFFFFF"/>
                </a:solidFill>
                <a:latin typeface="Arial"/>
                <a:ea typeface="Arial"/>
                <a:cs typeface="Arial"/>
                <a:sym typeface="Arial"/>
              </a:rPr>
              <a:t>Workforce</a:t>
            </a:r>
            <a:endParaRPr b="0" i="0" sz="1800" u="none" cap="none" strike="noStrike">
              <a:solidFill>
                <a:srgbClr val="000000"/>
              </a:solidFill>
              <a:latin typeface="Arial"/>
              <a:ea typeface="Arial"/>
              <a:cs typeface="Arial"/>
              <a:sym typeface="Arial"/>
            </a:endParaRPr>
          </a:p>
        </p:txBody>
      </p:sp>
      <p:sp>
        <p:nvSpPr>
          <p:cNvPr id="10759" name="Google Shape;10759;p1555"/>
          <p:cNvSpPr/>
          <p:nvPr/>
        </p:nvSpPr>
        <p:spPr>
          <a:xfrm>
            <a:off x="733425" y="5142498"/>
            <a:ext cx="1841500" cy="419100"/>
          </a:xfrm>
          <a:prstGeom prst="flowChartAlternateProcess">
            <a:avLst/>
          </a:prstGeom>
          <a:solidFill>
            <a:srgbClr val="CC9900"/>
          </a:solidFill>
          <a:ln>
            <a:noFill/>
          </a:ln>
          <a:effectLst>
            <a:outerShdw blurRad="57785" algn="ctr" dir="3180000" dist="33020">
              <a:srgbClr val="000000">
                <a:alpha val="29803"/>
              </a:srgbClr>
            </a:outerShdw>
          </a:effectLst>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300"/>
              <a:buFont typeface="Arial"/>
              <a:buNone/>
            </a:pPr>
            <a:r>
              <a:rPr b="1" i="0" lang="en-US" sz="1300" u="none" cap="none" strike="noStrike">
                <a:solidFill>
                  <a:srgbClr val="FFFFFF"/>
                </a:solidFill>
                <a:latin typeface="Arial"/>
                <a:ea typeface="Arial"/>
                <a:cs typeface="Arial"/>
                <a:sym typeface="Arial"/>
              </a:rPr>
              <a:t>Facilities</a:t>
            </a:r>
            <a:endParaRPr b="0" i="0" sz="1800" u="none" cap="none" strike="noStrike">
              <a:solidFill>
                <a:srgbClr val="000000"/>
              </a:solidFill>
              <a:latin typeface="Arial"/>
              <a:ea typeface="Arial"/>
              <a:cs typeface="Arial"/>
              <a:sym typeface="Arial"/>
            </a:endParaRPr>
          </a:p>
        </p:txBody>
      </p:sp>
      <p:sp>
        <p:nvSpPr>
          <p:cNvPr id="10760" name="Google Shape;10760;p1555"/>
          <p:cNvSpPr txBox="1"/>
          <p:nvPr/>
        </p:nvSpPr>
        <p:spPr>
          <a:xfrm>
            <a:off x="2909888" y="1866900"/>
            <a:ext cx="5829300" cy="3857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262673"/>
              </a:buClr>
              <a:buSzPts val="1400"/>
              <a:buFont typeface="Century Gothic"/>
              <a:buNone/>
            </a:pPr>
            <a:r>
              <a:rPr b="0" i="0" lang="en-US" sz="1400" u="none" cap="none" strike="noStrike">
                <a:solidFill>
                  <a:srgbClr val="262673"/>
                </a:solidFill>
                <a:latin typeface="Century Gothic"/>
                <a:ea typeface="Century Gothic"/>
                <a:cs typeface="Century Gothic"/>
                <a:sym typeface="Century Gothic"/>
              </a:rPr>
              <a:t>See business process analysis  </a:t>
            </a:r>
            <a:endParaRPr/>
          </a:p>
        </p:txBody>
      </p:sp>
      <p:sp>
        <p:nvSpPr>
          <p:cNvPr id="10761" name="Google Shape;10761;p1555"/>
          <p:cNvSpPr txBox="1"/>
          <p:nvPr/>
        </p:nvSpPr>
        <p:spPr>
          <a:xfrm>
            <a:off x="2909888" y="2411413"/>
            <a:ext cx="3360737" cy="4857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262673"/>
              </a:buClr>
              <a:buSzPts val="1400"/>
              <a:buFont typeface="Century Gothic"/>
              <a:buNone/>
            </a:pPr>
            <a:r>
              <a:rPr b="0" i="0" lang="en-US" sz="1400" u="none" cap="none" strike="noStrike">
                <a:solidFill>
                  <a:srgbClr val="262673"/>
                </a:solidFill>
                <a:latin typeface="Century Gothic"/>
                <a:ea typeface="Century Gothic"/>
                <a:cs typeface="Century Gothic"/>
                <a:sym typeface="Century Gothic"/>
              </a:rPr>
              <a:t>Supporting IT investment:  0*</a:t>
            </a:r>
            <a:endParaRPr/>
          </a:p>
        </p:txBody>
      </p:sp>
      <p:sp>
        <p:nvSpPr>
          <p:cNvPr id="10762" name="Google Shape;10762;p1555"/>
          <p:cNvSpPr txBox="1"/>
          <p:nvPr/>
        </p:nvSpPr>
        <p:spPr>
          <a:xfrm>
            <a:off x="2909888" y="2790825"/>
            <a:ext cx="3106737" cy="5683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262673"/>
              </a:buClr>
              <a:buSzPts val="1200"/>
              <a:buFont typeface="Century Gothic"/>
              <a:buNone/>
            </a:pPr>
            <a:r>
              <a:rPr b="0" i="0" lang="en-US" sz="1200" u="none" cap="none" strike="noStrike">
                <a:solidFill>
                  <a:srgbClr val="262673"/>
                </a:solidFill>
                <a:latin typeface="Century Gothic"/>
                <a:ea typeface="Century Gothic"/>
                <a:cs typeface="Century Gothic"/>
                <a:sym typeface="Century Gothic"/>
              </a:rPr>
              <a:t>Databases:  0</a:t>
            </a:r>
            <a:endParaRPr/>
          </a:p>
          <a:p>
            <a:pPr indent="-342900" lvl="0" marL="342900" marR="0" rtl="0" algn="l">
              <a:lnSpc>
                <a:spcPct val="100000"/>
              </a:lnSpc>
              <a:spcBef>
                <a:spcPts val="240"/>
              </a:spcBef>
              <a:spcAft>
                <a:spcPts val="0"/>
              </a:spcAft>
              <a:buClr>
                <a:srgbClr val="262673"/>
              </a:buClr>
              <a:buSzPts val="1200"/>
              <a:buFont typeface="Century Gothic"/>
              <a:buNone/>
            </a:pPr>
            <a:r>
              <a:rPr b="0" i="0" lang="en-US" sz="1200" u="none" cap="none" strike="noStrike">
                <a:solidFill>
                  <a:srgbClr val="262673"/>
                </a:solidFill>
                <a:latin typeface="Century Gothic"/>
                <a:ea typeface="Century Gothic"/>
                <a:cs typeface="Century Gothic"/>
                <a:sym typeface="Century Gothic"/>
              </a:rPr>
              <a:t>Data needs are being identified.</a:t>
            </a:r>
            <a:endParaRPr/>
          </a:p>
        </p:txBody>
      </p:sp>
      <p:sp>
        <p:nvSpPr>
          <p:cNvPr id="10763" name="Google Shape;10763;p1555"/>
          <p:cNvSpPr txBox="1"/>
          <p:nvPr/>
        </p:nvSpPr>
        <p:spPr>
          <a:xfrm>
            <a:off x="2909888" y="3322638"/>
            <a:ext cx="3646487" cy="6588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262673"/>
              </a:buClr>
              <a:buSzPts val="1200"/>
              <a:buFont typeface="Century Gothic"/>
              <a:buNone/>
            </a:pPr>
            <a:r>
              <a:rPr b="0" i="0" lang="en-US" sz="1200" u="none" cap="none" strike="noStrike">
                <a:solidFill>
                  <a:srgbClr val="262673"/>
                </a:solidFill>
                <a:latin typeface="Century Gothic"/>
                <a:ea typeface="Century Gothic"/>
                <a:cs typeface="Century Gothic"/>
                <a:sym typeface="Century Gothic"/>
              </a:rPr>
              <a:t>System services:  0</a:t>
            </a:r>
            <a:endParaRPr/>
          </a:p>
          <a:p>
            <a:pPr indent="-342900" lvl="0" marL="342900" marR="0" rtl="0" algn="l">
              <a:lnSpc>
                <a:spcPct val="100000"/>
              </a:lnSpc>
              <a:spcBef>
                <a:spcPts val="240"/>
              </a:spcBef>
              <a:spcAft>
                <a:spcPts val="0"/>
              </a:spcAft>
              <a:buClr>
                <a:srgbClr val="262673"/>
              </a:buClr>
              <a:buSzPts val="1200"/>
              <a:buFont typeface="Century Gothic"/>
              <a:buNone/>
            </a:pPr>
            <a:r>
              <a:rPr b="0" i="0" lang="en-US" sz="1200" u="none" cap="none" strike="noStrike">
                <a:solidFill>
                  <a:srgbClr val="262673"/>
                </a:solidFill>
                <a:latin typeface="Century Gothic"/>
                <a:ea typeface="Century Gothic"/>
                <a:cs typeface="Century Gothic"/>
                <a:sym typeface="Century Gothic"/>
              </a:rPr>
              <a:t>Electronic Record Keeping System: 0*</a:t>
            </a:r>
            <a:endParaRPr/>
          </a:p>
          <a:p>
            <a:pPr indent="-342900" lvl="0" marL="342900" marR="0" rtl="0" algn="l">
              <a:lnSpc>
                <a:spcPct val="100000"/>
              </a:lnSpc>
              <a:spcBef>
                <a:spcPts val="240"/>
              </a:spcBef>
              <a:spcAft>
                <a:spcPts val="0"/>
              </a:spcAft>
              <a:buClr>
                <a:srgbClr val="262673"/>
              </a:buClr>
              <a:buSzPts val="1200"/>
              <a:buFont typeface="Century Gothic"/>
              <a:buNone/>
            </a:pPr>
            <a:r>
              <a:rPr b="0" i="0" lang="en-US" sz="1200" u="none" cap="none" strike="noStrike">
                <a:solidFill>
                  <a:srgbClr val="262673"/>
                </a:solidFill>
                <a:latin typeface="Century Gothic"/>
                <a:ea typeface="Century Gothic"/>
                <a:cs typeface="Century Gothic"/>
                <a:sym typeface="Century Gothic"/>
              </a:rPr>
              <a:t>142 Scheduled IT systems</a:t>
            </a:r>
            <a:endParaRPr/>
          </a:p>
        </p:txBody>
      </p:sp>
      <p:sp>
        <p:nvSpPr>
          <p:cNvPr id="10764" name="Google Shape;10764;p1555"/>
          <p:cNvSpPr txBox="1"/>
          <p:nvPr/>
        </p:nvSpPr>
        <p:spPr>
          <a:xfrm>
            <a:off x="2909888" y="4102100"/>
            <a:ext cx="2962275" cy="3349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262673"/>
              </a:buClr>
              <a:buSzPts val="1400"/>
              <a:buFont typeface="Century Gothic"/>
              <a:buNone/>
            </a:pPr>
            <a:r>
              <a:rPr b="0" i="0" lang="en-US" sz="1400" u="none" cap="none" strike="noStrike">
                <a:solidFill>
                  <a:srgbClr val="262673"/>
                </a:solidFill>
                <a:latin typeface="Century Gothic"/>
                <a:ea typeface="Century Gothic"/>
                <a:cs typeface="Century Gothic"/>
                <a:sym typeface="Century Gothic"/>
              </a:rPr>
              <a:t>Supporting IT Technologies:  0</a:t>
            </a:r>
            <a:endParaRPr/>
          </a:p>
        </p:txBody>
      </p:sp>
      <p:cxnSp>
        <p:nvCxnSpPr>
          <p:cNvPr id="10765" name="Google Shape;10765;p1555"/>
          <p:cNvCxnSpPr/>
          <p:nvPr/>
        </p:nvCxnSpPr>
        <p:spPr>
          <a:xfrm flipH="1" rot="10800000">
            <a:off x="568325" y="1773238"/>
            <a:ext cx="7188200" cy="7937"/>
          </a:xfrm>
          <a:prstGeom prst="straightConnector1">
            <a:avLst/>
          </a:prstGeom>
          <a:noFill/>
          <a:ln cap="flat" cmpd="sng" w="9525">
            <a:solidFill>
              <a:srgbClr val="B5DADD"/>
            </a:solidFill>
            <a:prstDash val="solid"/>
            <a:round/>
            <a:headEnd len="sm" w="sm" type="none"/>
            <a:tailEnd len="sm" w="sm" type="none"/>
          </a:ln>
        </p:spPr>
      </p:cxnSp>
      <p:cxnSp>
        <p:nvCxnSpPr>
          <p:cNvPr id="10766" name="Google Shape;10766;p1555"/>
          <p:cNvCxnSpPr/>
          <p:nvPr/>
        </p:nvCxnSpPr>
        <p:spPr>
          <a:xfrm flipH="1" rot="10800000">
            <a:off x="574675" y="2263775"/>
            <a:ext cx="5453063" cy="9525"/>
          </a:xfrm>
          <a:prstGeom prst="straightConnector1">
            <a:avLst/>
          </a:prstGeom>
          <a:noFill/>
          <a:ln cap="flat" cmpd="sng" w="9525">
            <a:solidFill>
              <a:srgbClr val="B5DADD"/>
            </a:solidFill>
            <a:prstDash val="solid"/>
            <a:round/>
            <a:headEnd len="sm" w="sm" type="none"/>
            <a:tailEnd len="sm" w="sm" type="none"/>
          </a:ln>
        </p:spPr>
      </p:cxnSp>
      <p:grpSp>
        <p:nvGrpSpPr>
          <p:cNvPr id="10767" name="Google Shape;10767;p1555"/>
          <p:cNvGrpSpPr/>
          <p:nvPr/>
        </p:nvGrpSpPr>
        <p:grpSpPr>
          <a:xfrm>
            <a:off x="606425" y="2787650"/>
            <a:ext cx="5484813" cy="2825750"/>
            <a:chOff x="109354" y="2983089"/>
            <a:chExt cx="8680767" cy="2826190"/>
          </a:xfrm>
        </p:grpSpPr>
        <p:cxnSp>
          <p:nvCxnSpPr>
            <p:cNvPr id="10768" name="Google Shape;10768;p1555"/>
            <p:cNvCxnSpPr/>
            <p:nvPr/>
          </p:nvCxnSpPr>
          <p:spPr>
            <a:xfrm flipH="1" rot="10800000">
              <a:off x="142018" y="2983089"/>
              <a:ext cx="8617953" cy="7939"/>
            </a:xfrm>
            <a:prstGeom prst="straightConnector1">
              <a:avLst/>
            </a:prstGeom>
            <a:noFill/>
            <a:ln cap="flat" cmpd="sng" w="9525">
              <a:solidFill>
                <a:srgbClr val="B5DADD"/>
              </a:solidFill>
              <a:prstDash val="solid"/>
              <a:round/>
              <a:headEnd len="sm" w="sm" type="none"/>
              <a:tailEnd len="sm" w="sm" type="none"/>
            </a:ln>
          </p:spPr>
        </p:cxnSp>
        <p:cxnSp>
          <p:nvCxnSpPr>
            <p:cNvPr id="10769" name="Google Shape;10769;p1555"/>
            <p:cNvCxnSpPr/>
            <p:nvPr/>
          </p:nvCxnSpPr>
          <p:spPr>
            <a:xfrm flipH="1" rot="10800000">
              <a:off x="109354" y="3532450"/>
              <a:ext cx="8615441" cy="7939"/>
            </a:xfrm>
            <a:prstGeom prst="straightConnector1">
              <a:avLst/>
            </a:prstGeom>
            <a:noFill/>
            <a:ln cap="flat" cmpd="sng" w="9525">
              <a:solidFill>
                <a:srgbClr val="B5DADD"/>
              </a:solidFill>
              <a:prstDash val="solid"/>
              <a:round/>
              <a:headEnd len="sm" w="sm" type="none"/>
              <a:tailEnd len="sm" w="sm" type="none"/>
            </a:ln>
          </p:spPr>
        </p:cxnSp>
        <p:cxnSp>
          <p:nvCxnSpPr>
            <p:cNvPr id="10770" name="Google Shape;10770;p1555"/>
            <p:cNvCxnSpPr/>
            <p:nvPr/>
          </p:nvCxnSpPr>
          <p:spPr>
            <a:xfrm flipH="1" rot="10800000">
              <a:off x="119404" y="4215181"/>
              <a:ext cx="8615441" cy="7939"/>
            </a:xfrm>
            <a:prstGeom prst="straightConnector1">
              <a:avLst/>
            </a:prstGeom>
            <a:noFill/>
            <a:ln cap="flat" cmpd="sng" w="9525">
              <a:solidFill>
                <a:srgbClr val="B5DADD"/>
              </a:solidFill>
              <a:prstDash val="solid"/>
              <a:round/>
              <a:headEnd len="sm" w="sm" type="none"/>
              <a:tailEnd len="sm" w="sm" type="none"/>
            </a:ln>
          </p:spPr>
        </p:cxnSp>
        <p:cxnSp>
          <p:nvCxnSpPr>
            <p:cNvPr id="10771" name="Google Shape;10771;p1555"/>
            <p:cNvCxnSpPr/>
            <p:nvPr/>
          </p:nvCxnSpPr>
          <p:spPr>
            <a:xfrm flipH="1" rot="10800000">
              <a:off x="174680" y="4740726"/>
              <a:ext cx="8615441" cy="7938"/>
            </a:xfrm>
            <a:prstGeom prst="straightConnector1">
              <a:avLst/>
            </a:prstGeom>
            <a:noFill/>
            <a:ln cap="flat" cmpd="sng" w="9525">
              <a:solidFill>
                <a:srgbClr val="B5DADD"/>
              </a:solidFill>
              <a:prstDash val="solid"/>
              <a:round/>
              <a:headEnd len="sm" w="sm" type="none"/>
              <a:tailEnd len="sm" w="sm" type="none"/>
            </a:ln>
          </p:spPr>
        </p:cxnSp>
        <p:cxnSp>
          <p:nvCxnSpPr>
            <p:cNvPr id="10772" name="Google Shape;10772;p1555"/>
            <p:cNvCxnSpPr/>
            <p:nvPr/>
          </p:nvCxnSpPr>
          <p:spPr>
            <a:xfrm flipH="1" rot="10800000">
              <a:off x="172168" y="5261507"/>
              <a:ext cx="8615440" cy="7938"/>
            </a:xfrm>
            <a:prstGeom prst="straightConnector1">
              <a:avLst/>
            </a:prstGeom>
            <a:noFill/>
            <a:ln cap="flat" cmpd="sng" w="9525">
              <a:solidFill>
                <a:srgbClr val="B5DADD"/>
              </a:solidFill>
              <a:prstDash val="solid"/>
              <a:round/>
              <a:headEnd len="sm" w="sm" type="none"/>
              <a:tailEnd len="sm" w="sm" type="none"/>
            </a:ln>
          </p:spPr>
        </p:cxnSp>
        <p:cxnSp>
          <p:nvCxnSpPr>
            <p:cNvPr id="10773" name="Google Shape;10773;p1555"/>
            <p:cNvCxnSpPr/>
            <p:nvPr/>
          </p:nvCxnSpPr>
          <p:spPr>
            <a:xfrm flipH="1" rot="10800000">
              <a:off x="167143" y="5801341"/>
              <a:ext cx="8617953" cy="7938"/>
            </a:xfrm>
            <a:prstGeom prst="straightConnector1">
              <a:avLst/>
            </a:prstGeom>
            <a:noFill/>
            <a:ln cap="flat" cmpd="sng" w="9525">
              <a:solidFill>
                <a:srgbClr val="B5DADD"/>
              </a:solidFill>
              <a:prstDash val="solid"/>
              <a:round/>
              <a:headEnd len="sm" w="sm" type="none"/>
              <a:tailEnd len="sm" w="sm" type="none"/>
            </a:ln>
          </p:spPr>
        </p:cxnSp>
      </p:grpSp>
      <p:sp>
        <p:nvSpPr>
          <p:cNvPr id="10774" name="Google Shape;10774;p1555"/>
          <p:cNvSpPr txBox="1"/>
          <p:nvPr/>
        </p:nvSpPr>
        <p:spPr>
          <a:xfrm>
            <a:off x="2909888" y="4645025"/>
            <a:ext cx="4110037" cy="4286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262673"/>
              </a:buClr>
              <a:buSzPts val="1400"/>
              <a:buFont typeface="Century Gothic"/>
              <a:buNone/>
            </a:pPr>
            <a:r>
              <a:rPr b="0" i="0" lang="en-US" sz="1400" u="none" cap="none" strike="noStrike">
                <a:solidFill>
                  <a:srgbClr val="262673"/>
                </a:solidFill>
                <a:latin typeface="Century Gothic"/>
                <a:ea typeface="Century Gothic"/>
                <a:cs typeface="Century Gothic"/>
                <a:sym typeface="Century Gothic"/>
              </a:rPr>
              <a:t>Training needs – 07/08 RM Assessment ***</a:t>
            </a:r>
            <a:endParaRPr/>
          </a:p>
        </p:txBody>
      </p:sp>
      <p:sp>
        <p:nvSpPr>
          <p:cNvPr id="10775" name="Google Shape;10775;p1555"/>
          <p:cNvSpPr txBox="1"/>
          <p:nvPr/>
        </p:nvSpPr>
        <p:spPr>
          <a:xfrm>
            <a:off x="2909888" y="5170488"/>
            <a:ext cx="6234112" cy="3698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262673"/>
              </a:buClr>
              <a:buSzPts val="1200"/>
              <a:buFont typeface="Comic Sans MS"/>
              <a:buNone/>
            </a:pPr>
            <a:r>
              <a:rPr b="0" i="0" lang="en-US" sz="1200" u="none" cap="none" strike="noStrike">
                <a:solidFill>
                  <a:srgbClr val="262673"/>
                </a:solidFill>
                <a:latin typeface="Comic Sans MS"/>
                <a:ea typeface="Comic Sans MS"/>
                <a:cs typeface="Comic Sans MS"/>
                <a:sym typeface="Comic Sans MS"/>
              </a:rPr>
              <a:t>Catalog HHS Record Centers – TBD – NARA 2005 inventory validation</a:t>
            </a:r>
            <a:endParaRPr/>
          </a:p>
        </p:txBody>
      </p:sp>
      <p:sp>
        <p:nvSpPr>
          <p:cNvPr id="10776" name="Google Shape;10776;p1555"/>
          <p:cNvSpPr/>
          <p:nvPr/>
        </p:nvSpPr>
        <p:spPr>
          <a:xfrm>
            <a:off x="6275388" y="2236788"/>
            <a:ext cx="287337" cy="2344737"/>
          </a:xfrm>
          <a:prstGeom prst="rightBrace">
            <a:avLst>
              <a:gd fmla="val 32609" name="adj1"/>
              <a:gd fmla="val 50000" name="adj2"/>
            </a:avLst>
          </a:prstGeom>
          <a:noFill/>
          <a:ln cap="flat" cmpd="sng" w="127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0777" name="Google Shape;10777;p1555"/>
          <p:cNvSpPr txBox="1"/>
          <p:nvPr/>
        </p:nvSpPr>
        <p:spPr>
          <a:xfrm>
            <a:off x="6642100" y="2509838"/>
            <a:ext cx="2449513" cy="25638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73"/>
              </a:buClr>
              <a:buSzPts val="1800"/>
              <a:buFont typeface="Century Gothic"/>
              <a:buNone/>
            </a:pPr>
            <a:r>
              <a:rPr b="0" i="0" lang="en-US" sz="1800" u="none" cap="none" strike="noStrike">
                <a:solidFill>
                  <a:srgbClr val="262673"/>
                </a:solidFill>
                <a:latin typeface="Century Gothic"/>
                <a:ea typeface="Century Gothic"/>
                <a:cs typeface="Century Gothic"/>
                <a:sym typeface="Century Gothic"/>
              </a:rPr>
              <a:t>No department-wide or OPDIV-wide Electronic Record Keeping System approved by NARA**</a:t>
            </a:r>
            <a:endParaRPr/>
          </a:p>
        </p:txBody>
      </p:sp>
      <p:sp>
        <p:nvSpPr>
          <p:cNvPr id="10778" name="Google Shape;10778;p1555"/>
          <p:cNvSpPr txBox="1"/>
          <p:nvPr>
            <p:ph idx="12" type="sldNum"/>
          </p:nvPr>
        </p:nvSpPr>
        <p:spPr>
          <a:xfrm>
            <a:off x="8313738" y="6199188"/>
            <a:ext cx="496887" cy="3413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70C0"/>
              </a:buClr>
              <a:buSzPts val="1200"/>
              <a:buFont typeface="Arial"/>
              <a:buNone/>
            </a:pPr>
            <a:fld id="{00000000-1234-1234-1234-123412341234}" type="slidenum">
              <a:rPr b="1" i="0" lang="en-US" sz="1200" u="none" cap="none" strike="noStrike">
                <a:solidFill>
                  <a:srgbClr val="0070C0"/>
                </a:solidFill>
                <a:latin typeface="Arial"/>
                <a:ea typeface="Arial"/>
                <a:cs typeface="Arial"/>
                <a:sym typeface="Arial"/>
              </a:rPr>
              <a:t>‹#›</a:t>
            </a:fld>
            <a:endParaRPr b="1" i="0" sz="1200" u="none" cap="none" strike="noStrike">
              <a:solidFill>
                <a:srgbClr val="0070C0"/>
              </a:solidFill>
              <a:latin typeface="Arial"/>
              <a:ea typeface="Arial"/>
              <a:cs typeface="Arial"/>
              <a:sym typeface="Arial"/>
            </a:endParaRPr>
          </a:p>
        </p:txBody>
      </p:sp>
      <p:sp>
        <p:nvSpPr>
          <p:cNvPr id="10779" name="Google Shape;10779;p1555"/>
          <p:cNvSpPr/>
          <p:nvPr/>
        </p:nvSpPr>
        <p:spPr>
          <a:xfrm>
            <a:off x="733425" y="5692775"/>
            <a:ext cx="1841500" cy="419100"/>
          </a:xfrm>
          <a:prstGeom prst="flowChartAlternateProcess">
            <a:avLst/>
          </a:prstGeom>
          <a:gradFill>
            <a:gsLst>
              <a:gs pos="0">
                <a:srgbClr val="BABABA"/>
              </a:gs>
              <a:gs pos="35000">
                <a:srgbClr val="CFCFCF"/>
              </a:gs>
              <a:gs pos="100000">
                <a:srgbClr val="EDEDED"/>
              </a:gs>
            </a:gsLst>
            <a:lin ang="16200000" scaled="0"/>
          </a:gradFill>
          <a:ln>
            <a:noFill/>
          </a:ln>
          <a:effectLst>
            <a:outerShdw blurRad="40000" rotWithShape="0" dir="5400000" dist="20000">
              <a:srgbClr val="000000">
                <a:alpha val="37647"/>
              </a:srgbClr>
            </a:outerShdw>
          </a:effectLst>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333333"/>
              </a:buClr>
              <a:buSzPts val="1400"/>
              <a:buFont typeface="Century Gothic"/>
              <a:buNone/>
            </a:pPr>
            <a:r>
              <a:rPr b="1" i="0" lang="en-US" sz="1400" u="none" cap="none" strike="noStrike">
                <a:solidFill>
                  <a:srgbClr val="333333"/>
                </a:solidFill>
                <a:latin typeface="Century Gothic"/>
                <a:ea typeface="Century Gothic"/>
                <a:cs typeface="Century Gothic"/>
                <a:sym typeface="Century Gothic"/>
              </a:rPr>
              <a:t>Security &amp; Privacy</a:t>
            </a:r>
            <a:endParaRPr b="0" i="0" sz="1400" u="none" cap="none" strike="noStrike">
              <a:solidFill>
                <a:srgbClr val="333333"/>
              </a:solidFill>
              <a:latin typeface="Century Gothic"/>
              <a:ea typeface="Century Gothic"/>
              <a:cs typeface="Century Gothic"/>
              <a:sym typeface="Century Gothic"/>
            </a:endParaRPr>
          </a:p>
        </p:txBody>
      </p:sp>
      <p:sp>
        <p:nvSpPr>
          <p:cNvPr id="10780" name="Google Shape;10780;p1555"/>
          <p:cNvSpPr/>
          <p:nvPr/>
        </p:nvSpPr>
        <p:spPr>
          <a:xfrm>
            <a:off x="733425" y="6243638"/>
            <a:ext cx="1841500" cy="419100"/>
          </a:xfrm>
          <a:prstGeom prst="flowChartAlternateProcess">
            <a:avLst/>
          </a:prstGeom>
          <a:gradFill>
            <a:gsLst>
              <a:gs pos="0">
                <a:srgbClr val="BABABA"/>
              </a:gs>
              <a:gs pos="35000">
                <a:srgbClr val="CFCFCF"/>
              </a:gs>
              <a:gs pos="100000">
                <a:srgbClr val="EDEDED"/>
              </a:gs>
            </a:gsLst>
            <a:lin ang="16200000" scaled="0"/>
          </a:gradFill>
          <a:ln>
            <a:noFill/>
          </a:ln>
          <a:effectLst>
            <a:outerShdw blurRad="40000" rotWithShape="0" dir="5400000" dist="20000">
              <a:srgbClr val="000000">
                <a:alpha val="37647"/>
              </a:srgbClr>
            </a:outerShdw>
          </a:effectLst>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333333"/>
              </a:buClr>
              <a:buSzPts val="1400"/>
              <a:buFont typeface="Century Gothic"/>
              <a:buNone/>
            </a:pPr>
            <a:r>
              <a:rPr b="1" i="0" lang="en-US" sz="1400" u="none" cap="none" strike="noStrike">
                <a:solidFill>
                  <a:srgbClr val="333333"/>
                </a:solidFill>
                <a:latin typeface="Century Gothic"/>
                <a:ea typeface="Century Gothic"/>
                <a:cs typeface="Century Gothic"/>
                <a:sym typeface="Century Gothic"/>
              </a:rPr>
              <a:t>Performance</a:t>
            </a:r>
            <a:endParaRPr b="0" i="0" sz="1800" u="none" cap="none" strike="noStrike">
              <a:solidFill>
                <a:srgbClr val="333333"/>
              </a:solidFill>
              <a:latin typeface="Century Gothic"/>
              <a:ea typeface="Century Gothic"/>
              <a:cs typeface="Century Gothic"/>
              <a:sym typeface="Century Gothic"/>
            </a:endParaRPr>
          </a:p>
        </p:txBody>
      </p:sp>
      <p:cxnSp>
        <p:nvCxnSpPr>
          <p:cNvPr id="10781" name="Google Shape;10781;p1555"/>
          <p:cNvCxnSpPr/>
          <p:nvPr/>
        </p:nvCxnSpPr>
        <p:spPr>
          <a:xfrm flipH="1" rot="10800000">
            <a:off x="661988" y="6159500"/>
            <a:ext cx="5514975" cy="12700"/>
          </a:xfrm>
          <a:prstGeom prst="straightConnector1">
            <a:avLst/>
          </a:prstGeom>
          <a:noFill/>
          <a:ln cap="flat" cmpd="sng" w="9525">
            <a:solidFill>
              <a:srgbClr val="B5DADD"/>
            </a:solidFill>
            <a:prstDash val="solid"/>
            <a:round/>
            <a:headEnd len="sm" w="sm" type="none"/>
            <a:tailEnd len="sm" w="sm" type="none"/>
          </a:ln>
        </p:spPr>
      </p:cxnSp>
      <p:sp>
        <p:nvSpPr>
          <p:cNvPr id="10782" name="Google Shape;10782;p1555"/>
          <p:cNvSpPr txBox="1"/>
          <p:nvPr/>
        </p:nvSpPr>
        <p:spPr>
          <a:xfrm>
            <a:off x="2909888" y="5716588"/>
            <a:ext cx="4095750" cy="3698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262673"/>
              </a:buClr>
              <a:buSzPts val="1400"/>
              <a:buFont typeface="Century Gothic"/>
              <a:buNone/>
            </a:pPr>
            <a:r>
              <a:rPr b="0" i="0" lang="en-US" sz="1400" u="none" cap="none" strike="noStrike">
                <a:solidFill>
                  <a:srgbClr val="262673"/>
                </a:solidFill>
                <a:latin typeface="Century Gothic"/>
                <a:ea typeface="Century Gothic"/>
                <a:cs typeface="Century Gothic"/>
                <a:sym typeface="Century Gothic"/>
              </a:rPr>
              <a:t>Security and privacy needs - TBD</a:t>
            </a:r>
            <a:endParaRPr/>
          </a:p>
        </p:txBody>
      </p:sp>
      <p:sp>
        <p:nvSpPr>
          <p:cNvPr id="10783" name="Google Shape;10783;p1555"/>
          <p:cNvSpPr txBox="1"/>
          <p:nvPr/>
        </p:nvSpPr>
        <p:spPr>
          <a:xfrm>
            <a:off x="2909888" y="6207125"/>
            <a:ext cx="5097462" cy="642938"/>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262673"/>
              </a:buClr>
              <a:buSzPts val="1400"/>
              <a:buFont typeface="Century Gothic"/>
              <a:buNone/>
            </a:pPr>
            <a:r>
              <a:rPr b="0" i="0" lang="en-US" sz="1400" u="none" cap="none" strike="noStrike">
                <a:solidFill>
                  <a:srgbClr val="262673"/>
                </a:solidFill>
                <a:latin typeface="Century Gothic"/>
                <a:ea typeface="Century Gothic"/>
                <a:cs typeface="Century Gothic"/>
                <a:sym typeface="Century Gothic"/>
              </a:rPr>
              <a:t>Performance – 07/08 RM Assessment</a:t>
            </a:r>
            <a:endParaRPr/>
          </a:p>
          <a:p>
            <a:pPr indent="-342900" lvl="0" marL="342900" marR="0" rtl="0" algn="l">
              <a:lnSpc>
                <a:spcPct val="100000"/>
              </a:lnSpc>
              <a:spcBef>
                <a:spcPts val="280"/>
              </a:spcBef>
              <a:spcAft>
                <a:spcPts val="0"/>
              </a:spcAft>
              <a:buClr>
                <a:srgbClr val="262673"/>
              </a:buClr>
              <a:buSzPts val="1400"/>
              <a:buFont typeface="Century Gothic"/>
              <a:buNone/>
            </a:pPr>
            <a:r>
              <a:rPr b="0" i="0" lang="en-US" sz="1400" u="none" cap="none" strike="noStrike">
                <a:solidFill>
                  <a:srgbClr val="262673"/>
                </a:solidFill>
                <a:latin typeface="Century Gothic"/>
                <a:ea typeface="Century Gothic"/>
                <a:cs typeface="Century Gothic"/>
                <a:sym typeface="Century Gothic"/>
              </a:rPr>
              <a:t>Milestones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